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Open Sans Bold" charset="1" panose="020B0806030504020204"/>
      <p:regular r:id="rId15"/>
    </p:embeddedFont>
    <p:embeddedFont>
      <p:font typeface="Open Sans" charset="1" panose="020B0606030504020204"/>
      <p:regular r:id="rId16"/>
    </p:embeddedFont>
    <p:embeddedFont>
      <p:font typeface="Canva Sans Bold" charset="1" panose="020B08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VAEdz-J6aII.mp4" Type="http://schemas.openxmlformats.org/officeDocument/2006/relationships/video"/><Relationship Id="rId6" Target="../media/VAEdz-J6aII.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VAENFbzaH9c.mp4" Type="http://schemas.openxmlformats.org/officeDocument/2006/relationships/video"/><Relationship Id="rId4" Target="../media/VAENFbzaH9c.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37118" y="2591116"/>
            <a:ext cx="9379315" cy="4016390"/>
          </a:xfrm>
          <a:custGeom>
            <a:avLst/>
            <a:gdLst/>
            <a:ahLst/>
            <a:cxnLst/>
            <a:rect r="r" b="b" t="t" l="l"/>
            <a:pathLst>
              <a:path h="4016390" w="9379315">
                <a:moveTo>
                  <a:pt x="0" y="0"/>
                </a:moveTo>
                <a:lnTo>
                  <a:pt x="9379315" y="0"/>
                </a:lnTo>
                <a:lnTo>
                  <a:pt x="9379315" y="4016390"/>
                </a:lnTo>
                <a:lnTo>
                  <a:pt x="0" y="4016390"/>
                </a:lnTo>
                <a:lnTo>
                  <a:pt x="0" y="0"/>
                </a:lnTo>
                <a:close/>
              </a:path>
            </a:pathLst>
          </a:custGeom>
          <a:blipFill>
            <a:blip r:embed="rId2">
              <a:alphaModFix amt="7999"/>
            </a:blip>
            <a:stretch>
              <a:fillRect l="0" t="0" r="0" b="0"/>
            </a:stretch>
          </a:blipFill>
        </p:spPr>
      </p:sp>
      <p:sp>
        <p:nvSpPr>
          <p:cNvPr name="Freeform 3" id="3"/>
          <p:cNvSpPr/>
          <p:nvPr/>
        </p:nvSpPr>
        <p:spPr>
          <a:xfrm flipH="false" flipV="false" rot="0">
            <a:off x="0" y="0"/>
            <a:ext cx="3784650" cy="3784650"/>
          </a:xfrm>
          <a:custGeom>
            <a:avLst/>
            <a:gdLst/>
            <a:ahLst/>
            <a:cxnLst/>
            <a:rect r="r" b="b" t="t" l="l"/>
            <a:pathLst>
              <a:path h="3784650" w="3784650">
                <a:moveTo>
                  <a:pt x="0" y="0"/>
                </a:moveTo>
                <a:lnTo>
                  <a:pt x="3784650" y="0"/>
                </a:lnTo>
                <a:lnTo>
                  <a:pt x="3784650" y="3784650"/>
                </a:lnTo>
                <a:lnTo>
                  <a:pt x="0" y="3784650"/>
                </a:lnTo>
                <a:lnTo>
                  <a:pt x="0" y="0"/>
                </a:lnTo>
                <a:close/>
              </a:path>
            </a:pathLst>
          </a:custGeom>
          <a:blipFill>
            <a:blip r:embed="rId3"/>
            <a:stretch>
              <a:fillRect l="0" t="0" r="0" b="0"/>
            </a:stretch>
          </a:blipFill>
        </p:spPr>
      </p:sp>
      <p:sp>
        <p:nvSpPr>
          <p:cNvPr name="TextBox 4" id="4"/>
          <p:cNvSpPr txBox="true"/>
          <p:nvPr/>
        </p:nvSpPr>
        <p:spPr>
          <a:xfrm rot="0">
            <a:off x="3486325" y="448105"/>
            <a:ext cx="12680900" cy="4143148"/>
          </a:xfrm>
          <a:prstGeom prst="rect">
            <a:avLst/>
          </a:prstGeom>
        </p:spPr>
        <p:txBody>
          <a:bodyPr anchor="t" rtlCol="false" tIns="0" lIns="0" bIns="0" rIns="0">
            <a:spAutoFit/>
          </a:bodyPr>
          <a:lstStyle/>
          <a:p>
            <a:pPr algn="ctr">
              <a:lnSpc>
                <a:spcPts val="11037"/>
              </a:lnSpc>
            </a:pPr>
            <a:r>
              <a:rPr lang="en-US" sz="7883" b="true">
                <a:solidFill>
                  <a:srgbClr val="000000"/>
                </a:solidFill>
                <a:latin typeface="Open Sans Bold"/>
                <a:ea typeface="Open Sans Bold"/>
                <a:cs typeface="Open Sans Bold"/>
                <a:sym typeface="Open Sans Bold"/>
              </a:rPr>
              <a:t>TEAM #3</a:t>
            </a:r>
          </a:p>
          <a:p>
            <a:pPr algn="ctr">
              <a:lnSpc>
                <a:spcPts val="11037"/>
              </a:lnSpc>
              <a:spcBef>
                <a:spcPct val="0"/>
              </a:spcBef>
            </a:pPr>
            <a:r>
              <a:rPr lang="en-US" b="true" sz="7883">
                <a:solidFill>
                  <a:srgbClr val="000000"/>
                </a:solidFill>
                <a:latin typeface="Open Sans Bold"/>
                <a:ea typeface="Open Sans Bold"/>
                <a:cs typeface="Open Sans Bold"/>
                <a:sym typeface="Open Sans Bold"/>
              </a:rPr>
              <a:t>Actividad 18: </a:t>
            </a:r>
          </a:p>
          <a:p>
            <a:pPr algn="ctr">
              <a:lnSpc>
                <a:spcPts val="11037"/>
              </a:lnSpc>
              <a:spcBef>
                <a:spcPct val="0"/>
              </a:spcBef>
            </a:pPr>
            <a:r>
              <a:rPr lang="en-US" b="true" sz="7883">
                <a:solidFill>
                  <a:srgbClr val="000000"/>
                </a:solidFill>
                <a:latin typeface="Open Sans Bold"/>
                <a:ea typeface="Open Sans Bold"/>
                <a:cs typeface="Open Sans Bold"/>
                <a:sym typeface="Open Sans Bold"/>
              </a:rPr>
              <a:t>PROYECTO BAJO SCRUM 1</a:t>
            </a:r>
          </a:p>
        </p:txBody>
      </p:sp>
      <p:pic>
        <p:nvPicPr>
          <p:cNvPr name="Picture 5" id="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alphaModFix amt="42000"/>
          </a:blip>
          <a:srcRect l="0" t="0" r="0" b="0"/>
          <a:stretch>
            <a:fillRect/>
          </a:stretch>
        </p:blipFill>
        <p:spPr>
          <a:xfrm flipH="false" flipV="false" rot="0">
            <a:off x="4920706" y="4848371"/>
            <a:ext cx="9812138" cy="5537543"/>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37118" y="2591116"/>
            <a:ext cx="9379315" cy="4016390"/>
          </a:xfrm>
          <a:custGeom>
            <a:avLst/>
            <a:gdLst/>
            <a:ahLst/>
            <a:cxnLst/>
            <a:rect r="r" b="b" t="t" l="l"/>
            <a:pathLst>
              <a:path h="4016390" w="9379315">
                <a:moveTo>
                  <a:pt x="0" y="0"/>
                </a:moveTo>
                <a:lnTo>
                  <a:pt x="9379315" y="0"/>
                </a:lnTo>
                <a:lnTo>
                  <a:pt x="9379315" y="4016390"/>
                </a:lnTo>
                <a:lnTo>
                  <a:pt x="0" y="4016390"/>
                </a:lnTo>
                <a:lnTo>
                  <a:pt x="0" y="0"/>
                </a:lnTo>
                <a:close/>
              </a:path>
            </a:pathLst>
          </a:custGeom>
          <a:blipFill>
            <a:blip r:embed="rId2">
              <a:alphaModFix amt="7999"/>
            </a:blip>
            <a:stretch>
              <a:fillRect l="0" t="0" r="0" b="0"/>
            </a:stretch>
          </a:blipFill>
        </p:spPr>
      </p:sp>
      <p:sp>
        <p:nvSpPr>
          <p:cNvPr name="Freeform 3" id="3"/>
          <p:cNvSpPr/>
          <p:nvPr/>
        </p:nvSpPr>
        <p:spPr>
          <a:xfrm flipH="false" flipV="false" rot="0">
            <a:off x="0" y="0"/>
            <a:ext cx="3784650" cy="3784650"/>
          </a:xfrm>
          <a:custGeom>
            <a:avLst/>
            <a:gdLst/>
            <a:ahLst/>
            <a:cxnLst/>
            <a:rect r="r" b="b" t="t" l="l"/>
            <a:pathLst>
              <a:path h="3784650" w="3784650">
                <a:moveTo>
                  <a:pt x="0" y="0"/>
                </a:moveTo>
                <a:lnTo>
                  <a:pt x="3784650" y="0"/>
                </a:lnTo>
                <a:lnTo>
                  <a:pt x="3784650" y="3784650"/>
                </a:lnTo>
                <a:lnTo>
                  <a:pt x="0" y="3784650"/>
                </a:lnTo>
                <a:lnTo>
                  <a:pt x="0" y="0"/>
                </a:lnTo>
                <a:close/>
              </a:path>
            </a:pathLst>
          </a:custGeom>
          <a:blipFill>
            <a:blip r:embed="rId3"/>
            <a:stretch>
              <a:fillRect l="0" t="0" r="0" b="0"/>
            </a:stretch>
          </a:blipFill>
        </p:spPr>
      </p:sp>
      <p:sp>
        <p:nvSpPr>
          <p:cNvPr name="TextBox 4" id="4"/>
          <p:cNvSpPr txBox="true"/>
          <p:nvPr/>
        </p:nvSpPr>
        <p:spPr>
          <a:xfrm rot="0">
            <a:off x="6008664" y="688726"/>
            <a:ext cx="7636222" cy="8206774"/>
          </a:xfrm>
          <a:prstGeom prst="rect">
            <a:avLst/>
          </a:prstGeom>
        </p:spPr>
        <p:txBody>
          <a:bodyPr anchor="t" rtlCol="false" tIns="0" lIns="0" bIns="0" rIns="0">
            <a:spAutoFit/>
          </a:bodyPr>
          <a:lstStyle/>
          <a:p>
            <a:pPr algn="l">
              <a:lnSpc>
                <a:spcPts val="5458"/>
              </a:lnSpc>
            </a:pPr>
          </a:p>
          <a:p>
            <a:pPr algn="ctr">
              <a:lnSpc>
                <a:spcPts val="5458"/>
              </a:lnSpc>
              <a:spcBef>
                <a:spcPct val="0"/>
              </a:spcBef>
            </a:pPr>
            <a:r>
              <a:rPr lang="en-US" b="true" sz="3898">
                <a:solidFill>
                  <a:srgbClr val="000000"/>
                </a:solidFill>
                <a:latin typeface="Open Sans Bold"/>
                <a:ea typeface="Open Sans Bold"/>
                <a:cs typeface="Open Sans Bold"/>
                <a:sym typeface="Open Sans Bold"/>
              </a:rPr>
              <a:t>INTEGRANTES</a:t>
            </a:r>
          </a:p>
          <a:p>
            <a:pPr algn="ctr">
              <a:lnSpc>
                <a:spcPts val="5458"/>
              </a:lnSpc>
              <a:spcBef>
                <a:spcPct val="0"/>
              </a:spcBef>
            </a:pPr>
          </a:p>
          <a:p>
            <a:pPr algn="l" marL="841725" indent="-420863" lvl="1">
              <a:lnSpc>
                <a:spcPts val="5458"/>
              </a:lnSpc>
              <a:buFont typeface="Arial"/>
              <a:buChar char="•"/>
            </a:pPr>
            <a:r>
              <a:rPr lang="en-US" sz="3898">
                <a:solidFill>
                  <a:srgbClr val="000000"/>
                </a:solidFill>
                <a:latin typeface="Open Sans"/>
                <a:ea typeface="Open Sans"/>
                <a:cs typeface="Open Sans"/>
                <a:sym typeface="Open Sans"/>
              </a:rPr>
              <a:t>Sebastian Solis Torres </a:t>
            </a:r>
          </a:p>
          <a:p>
            <a:pPr algn="l" marL="841725" indent="-420863" lvl="1">
              <a:lnSpc>
                <a:spcPts val="5458"/>
              </a:lnSpc>
              <a:spcBef>
                <a:spcPct val="0"/>
              </a:spcBef>
              <a:buFont typeface="Arial"/>
              <a:buChar char="•"/>
            </a:pPr>
            <a:r>
              <a:rPr lang="en-US" sz="3898">
                <a:solidFill>
                  <a:srgbClr val="000000"/>
                </a:solidFill>
                <a:latin typeface="Open Sans"/>
                <a:ea typeface="Open Sans"/>
                <a:cs typeface="Open Sans"/>
                <a:sym typeface="Open Sans"/>
              </a:rPr>
              <a:t>Nelbis olivero</a:t>
            </a:r>
          </a:p>
          <a:p>
            <a:pPr algn="l" marL="841725" indent="-420863" lvl="1">
              <a:lnSpc>
                <a:spcPts val="5458"/>
              </a:lnSpc>
              <a:spcBef>
                <a:spcPct val="0"/>
              </a:spcBef>
              <a:buFont typeface="Arial"/>
              <a:buChar char="•"/>
            </a:pPr>
            <a:r>
              <a:rPr lang="en-US" sz="3898">
                <a:solidFill>
                  <a:srgbClr val="000000"/>
                </a:solidFill>
                <a:latin typeface="Open Sans"/>
                <a:ea typeface="Open Sans"/>
                <a:cs typeface="Open Sans"/>
                <a:sym typeface="Open Sans"/>
              </a:rPr>
              <a:t>Jorge Enrique Briches</a:t>
            </a:r>
          </a:p>
          <a:p>
            <a:pPr algn="l" marL="841725" indent="-420863" lvl="1">
              <a:lnSpc>
                <a:spcPts val="5458"/>
              </a:lnSpc>
              <a:spcBef>
                <a:spcPct val="0"/>
              </a:spcBef>
              <a:buFont typeface="Arial"/>
              <a:buChar char="•"/>
            </a:pPr>
            <a:r>
              <a:rPr lang="en-US" sz="3898">
                <a:solidFill>
                  <a:srgbClr val="000000"/>
                </a:solidFill>
                <a:latin typeface="Open Sans"/>
                <a:ea typeface="Open Sans"/>
                <a:cs typeface="Open Sans"/>
                <a:sym typeface="Open Sans"/>
              </a:rPr>
              <a:t>Carolina Montaño </a:t>
            </a:r>
          </a:p>
          <a:p>
            <a:pPr algn="l" marL="841725" indent="-420863" lvl="1">
              <a:lnSpc>
                <a:spcPts val="5458"/>
              </a:lnSpc>
              <a:spcBef>
                <a:spcPct val="0"/>
              </a:spcBef>
              <a:buFont typeface="Arial"/>
              <a:buChar char="•"/>
            </a:pPr>
            <a:r>
              <a:rPr lang="en-US" sz="3898">
                <a:solidFill>
                  <a:srgbClr val="000000"/>
                </a:solidFill>
                <a:latin typeface="Open Sans"/>
                <a:ea typeface="Open Sans"/>
                <a:cs typeface="Open Sans"/>
                <a:sym typeface="Open Sans"/>
              </a:rPr>
              <a:t>Ricardo Alvarez</a:t>
            </a:r>
          </a:p>
          <a:p>
            <a:pPr algn="l" marL="841725" indent="-420863" lvl="1">
              <a:lnSpc>
                <a:spcPts val="5458"/>
              </a:lnSpc>
              <a:spcBef>
                <a:spcPct val="0"/>
              </a:spcBef>
              <a:buFont typeface="Arial"/>
              <a:buChar char="•"/>
            </a:pPr>
            <a:r>
              <a:rPr lang="en-US" sz="3898">
                <a:solidFill>
                  <a:srgbClr val="000000"/>
                </a:solidFill>
                <a:latin typeface="Open Sans"/>
                <a:ea typeface="Open Sans"/>
                <a:cs typeface="Open Sans"/>
                <a:sym typeface="Open Sans"/>
              </a:rPr>
              <a:t>Maria Del Mar Gómez</a:t>
            </a:r>
          </a:p>
          <a:p>
            <a:pPr algn="l" marL="841725" indent="-420863" lvl="1">
              <a:lnSpc>
                <a:spcPts val="5458"/>
              </a:lnSpc>
              <a:spcBef>
                <a:spcPct val="0"/>
              </a:spcBef>
              <a:buFont typeface="Arial"/>
              <a:buChar char="•"/>
            </a:pPr>
            <a:r>
              <a:rPr lang="en-US" sz="3898">
                <a:solidFill>
                  <a:srgbClr val="000000"/>
                </a:solidFill>
                <a:latin typeface="Open Sans"/>
                <a:ea typeface="Open Sans"/>
                <a:cs typeface="Open Sans"/>
                <a:sym typeface="Open Sans"/>
              </a:rPr>
              <a:t>Angel Vargas</a:t>
            </a:r>
          </a:p>
          <a:p>
            <a:pPr algn="l" marL="841725" indent="-420863" lvl="1">
              <a:lnSpc>
                <a:spcPts val="5458"/>
              </a:lnSpc>
              <a:spcBef>
                <a:spcPct val="0"/>
              </a:spcBef>
              <a:buFont typeface="Arial"/>
              <a:buChar char="•"/>
            </a:pPr>
            <a:r>
              <a:rPr lang="en-US" sz="3898">
                <a:solidFill>
                  <a:srgbClr val="000000"/>
                </a:solidFill>
                <a:latin typeface="Open Sans"/>
                <a:ea typeface="Open Sans"/>
                <a:cs typeface="Open Sans"/>
                <a:sym typeface="Open Sans"/>
              </a:rPr>
              <a:t>Julián Esteban Pérez</a:t>
            </a:r>
          </a:p>
          <a:p>
            <a:pPr algn="l" marL="841725" indent="-420863" lvl="1">
              <a:lnSpc>
                <a:spcPts val="5458"/>
              </a:lnSpc>
              <a:buFont typeface="Arial"/>
              <a:buChar char="•"/>
            </a:pPr>
            <a:r>
              <a:rPr lang="en-US" sz="3898">
                <a:solidFill>
                  <a:srgbClr val="000000"/>
                </a:solidFill>
                <a:latin typeface="Open Sans"/>
                <a:ea typeface="Open Sans"/>
                <a:cs typeface="Open Sans"/>
                <a:sym typeface="Open Sans"/>
              </a:rPr>
              <a:t>Juan Fernando Ortega Muñoz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858198" y="3884382"/>
            <a:ext cx="8934288"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Tipo y flujo de la aplicación </a:t>
            </a:r>
          </a:p>
        </p:txBody>
      </p:sp>
      <p:sp>
        <p:nvSpPr>
          <p:cNvPr name="TextBox 3" id="3"/>
          <p:cNvSpPr txBox="true"/>
          <p:nvPr/>
        </p:nvSpPr>
        <p:spPr>
          <a:xfrm rot="0">
            <a:off x="2340963" y="5057775"/>
            <a:ext cx="13968759" cy="4918061"/>
          </a:xfrm>
          <a:prstGeom prst="rect">
            <a:avLst/>
          </a:prstGeom>
        </p:spPr>
        <p:txBody>
          <a:bodyPr anchor="t" rtlCol="false" tIns="0" lIns="0" bIns="0" rIns="0">
            <a:spAutoFit/>
          </a:bodyPr>
          <a:lstStyle/>
          <a:p>
            <a:pPr algn="ctr">
              <a:lnSpc>
                <a:spcPts val="5600"/>
              </a:lnSpc>
            </a:pPr>
            <a:r>
              <a:rPr lang="en-US" sz="4000" b="true">
                <a:solidFill>
                  <a:srgbClr val="000000"/>
                </a:solidFill>
                <a:latin typeface="Open Sans Bold"/>
                <a:ea typeface="Open Sans Bold"/>
                <a:cs typeface="Open Sans Bold"/>
                <a:sym typeface="Open Sans Bold"/>
              </a:rPr>
              <a:t>Aplicación dedicada para correr y su flujo está dividido en: </a:t>
            </a:r>
          </a:p>
          <a:p>
            <a:pPr algn="l" marL="863716" indent="-431858" lvl="1">
              <a:lnSpc>
                <a:spcPts val="5600"/>
              </a:lnSpc>
              <a:buFont typeface="Arial"/>
              <a:buChar char="•"/>
            </a:pPr>
            <a:r>
              <a:rPr lang="en-US" b="true" sz="4000">
                <a:solidFill>
                  <a:srgbClr val="000000"/>
                </a:solidFill>
                <a:latin typeface="Open Sans Bold"/>
                <a:ea typeface="Open Sans Bold"/>
                <a:cs typeface="Open Sans Bold"/>
                <a:sym typeface="Open Sans Bold"/>
              </a:rPr>
              <a:t>I</a:t>
            </a:r>
            <a:r>
              <a:rPr lang="en-US" b="true" sz="4000">
                <a:solidFill>
                  <a:srgbClr val="000000"/>
                </a:solidFill>
                <a:latin typeface="Open Sans Bold"/>
                <a:ea typeface="Open Sans Bold"/>
                <a:cs typeface="Open Sans Bold"/>
                <a:sym typeface="Open Sans Bold"/>
              </a:rPr>
              <a:t>nicio</a:t>
            </a:r>
          </a:p>
          <a:p>
            <a:pPr algn="l" marL="863716" indent="-431858" lvl="1">
              <a:lnSpc>
                <a:spcPts val="5600"/>
              </a:lnSpc>
              <a:buFont typeface="Arial"/>
              <a:buChar char="•"/>
            </a:pPr>
            <a:r>
              <a:rPr lang="en-US" b="true" sz="4000">
                <a:solidFill>
                  <a:srgbClr val="000000"/>
                </a:solidFill>
                <a:latin typeface="Open Sans Bold"/>
                <a:ea typeface="Open Sans Bold"/>
                <a:cs typeface="Open Sans Bold"/>
                <a:sym typeface="Open Sans Bold"/>
              </a:rPr>
              <a:t>Historias</a:t>
            </a:r>
          </a:p>
          <a:p>
            <a:pPr algn="l" marL="863716" indent="-431858" lvl="1">
              <a:lnSpc>
                <a:spcPts val="5600"/>
              </a:lnSpc>
              <a:buFont typeface="Arial"/>
              <a:buChar char="•"/>
            </a:pPr>
            <a:r>
              <a:rPr lang="en-US" b="true" sz="4000">
                <a:solidFill>
                  <a:srgbClr val="000000"/>
                </a:solidFill>
                <a:latin typeface="Open Sans Bold"/>
                <a:ea typeface="Open Sans Bold"/>
                <a:cs typeface="Open Sans Bold"/>
                <a:sym typeface="Open Sans Bold"/>
              </a:rPr>
              <a:t>Desafíos</a:t>
            </a:r>
          </a:p>
          <a:p>
            <a:pPr algn="l" marL="863716" indent="-431858" lvl="1">
              <a:lnSpc>
                <a:spcPts val="5600"/>
              </a:lnSpc>
              <a:buFont typeface="Arial"/>
              <a:buChar char="•"/>
            </a:pPr>
            <a:r>
              <a:rPr lang="en-US" b="true" sz="4000">
                <a:solidFill>
                  <a:srgbClr val="000000"/>
                </a:solidFill>
                <a:latin typeface="Open Sans Bold"/>
                <a:ea typeface="Open Sans Bold"/>
                <a:cs typeface="Open Sans Bold"/>
                <a:sym typeface="Open Sans Bold"/>
              </a:rPr>
              <a:t>Planes </a:t>
            </a:r>
          </a:p>
          <a:p>
            <a:pPr algn="l" marL="863716" indent="-431858" lvl="1">
              <a:lnSpc>
                <a:spcPts val="5600"/>
              </a:lnSpc>
              <a:buFont typeface="Arial"/>
              <a:buChar char="•"/>
            </a:pPr>
            <a:r>
              <a:rPr lang="en-US" b="true" sz="4000">
                <a:solidFill>
                  <a:srgbClr val="000000"/>
                </a:solidFill>
                <a:latin typeface="Open Sans Bold"/>
                <a:ea typeface="Open Sans Bold"/>
                <a:cs typeface="Open Sans Bold"/>
                <a:sym typeface="Open Sans Bold"/>
              </a:rPr>
              <a:t>P</a:t>
            </a:r>
            <a:r>
              <a:rPr lang="en-US" b="true" sz="4000">
                <a:solidFill>
                  <a:srgbClr val="000000"/>
                </a:solidFill>
                <a:latin typeface="Open Sans Bold"/>
                <a:ea typeface="Open Sans Bold"/>
                <a:cs typeface="Open Sans Bold"/>
                <a:sym typeface="Open Sans Bold"/>
              </a:rPr>
              <a:t>erfil </a:t>
            </a:r>
          </a:p>
        </p:txBody>
      </p:sp>
      <p:sp>
        <p:nvSpPr>
          <p:cNvPr name="Freeform 4" id="4"/>
          <p:cNvSpPr/>
          <p:nvPr/>
        </p:nvSpPr>
        <p:spPr>
          <a:xfrm flipH="false" flipV="false" rot="0">
            <a:off x="0" y="0"/>
            <a:ext cx="3784650" cy="3784650"/>
          </a:xfrm>
          <a:custGeom>
            <a:avLst/>
            <a:gdLst/>
            <a:ahLst/>
            <a:cxnLst/>
            <a:rect r="r" b="b" t="t" l="l"/>
            <a:pathLst>
              <a:path h="3784650" w="3784650">
                <a:moveTo>
                  <a:pt x="0" y="0"/>
                </a:moveTo>
                <a:lnTo>
                  <a:pt x="3784650" y="0"/>
                </a:lnTo>
                <a:lnTo>
                  <a:pt x="3784650" y="3784650"/>
                </a:lnTo>
                <a:lnTo>
                  <a:pt x="0" y="3784650"/>
                </a:lnTo>
                <a:lnTo>
                  <a:pt x="0" y="0"/>
                </a:lnTo>
                <a:close/>
              </a:path>
            </a:pathLst>
          </a:custGeom>
          <a:blipFill>
            <a:blip r:embed="rId2"/>
            <a:stretch>
              <a:fillRect l="0" t="0" r="0" b="0"/>
            </a:stretch>
          </a:blipFill>
        </p:spPr>
      </p:sp>
      <p:sp>
        <p:nvSpPr>
          <p:cNvPr name="TextBox 5" id="5"/>
          <p:cNvSpPr txBox="true"/>
          <p:nvPr/>
        </p:nvSpPr>
        <p:spPr>
          <a:xfrm rot="0">
            <a:off x="3784650" y="804229"/>
            <a:ext cx="11834136" cy="880948"/>
          </a:xfrm>
          <a:prstGeom prst="rect">
            <a:avLst/>
          </a:prstGeom>
        </p:spPr>
        <p:txBody>
          <a:bodyPr anchor="t" rtlCol="false" tIns="0" lIns="0" bIns="0" rIns="0">
            <a:spAutoFit/>
          </a:bodyPr>
          <a:lstStyle/>
          <a:p>
            <a:pPr algn="ctr">
              <a:lnSpc>
                <a:spcPts val="7139"/>
              </a:lnSpc>
              <a:spcBef>
                <a:spcPct val="0"/>
              </a:spcBef>
            </a:pPr>
            <a:r>
              <a:rPr lang="en-US" b="true" sz="5099">
                <a:solidFill>
                  <a:srgbClr val="000000"/>
                </a:solidFill>
                <a:latin typeface="Open Sans Bold"/>
                <a:ea typeface="Open Sans Bold"/>
                <a:cs typeface="Open Sans Bold"/>
                <a:sym typeface="Open Sans Bold"/>
              </a:rPr>
              <a:t>FitRunner - Entrenador de carrera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37118" y="2591116"/>
            <a:ext cx="9379315" cy="4016390"/>
          </a:xfrm>
          <a:custGeom>
            <a:avLst/>
            <a:gdLst/>
            <a:ahLst/>
            <a:cxnLst/>
            <a:rect r="r" b="b" t="t" l="l"/>
            <a:pathLst>
              <a:path h="4016390" w="9379315">
                <a:moveTo>
                  <a:pt x="0" y="0"/>
                </a:moveTo>
                <a:lnTo>
                  <a:pt x="9379315" y="0"/>
                </a:lnTo>
                <a:lnTo>
                  <a:pt x="9379315" y="4016390"/>
                </a:lnTo>
                <a:lnTo>
                  <a:pt x="0" y="4016390"/>
                </a:lnTo>
                <a:lnTo>
                  <a:pt x="0" y="0"/>
                </a:lnTo>
                <a:close/>
              </a:path>
            </a:pathLst>
          </a:custGeom>
          <a:blipFill>
            <a:blip r:embed="rId2">
              <a:alphaModFix amt="7999"/>
            </a:blip>
            <a:stretch>
              <a:fillRect l="0" t="0" r="0" b="0"/>
            </a:stretch>
          </a:blipFill>
        </p:spPr>
      </p:sp>
      <p:sp>
        <p:nvSpPr>
          <p:cNvPr name="Freeform 3" id="3"/>
          <p:cNvSpPr/>
          <p:nvPr/>
        </p:nvSpPr>
        <p:spPr>
          <a:xfrm flipH="false" flipV="false" rot="0">
            <a:off x="0" y="0"/>
            <a:ext cx="3784650" cy="3784650"/>
          </a:xfrm>
          <a:custGeom>
            <a:avLst/>
            <a:gdLst/>
            <a:ahLst/>
            <a:cxnLst/>
            <a:rect r="r" b="b" t="t" l="l"/>
            <a:pathLst>
              <a:path h="3784650" w="3784650">
                <a:moveTo>
                  <a:pt x="0" y="0"/>
                </a:moveTo>
                <a:lnTo>
                  <a:pt x="3784650" y="0"/>
                </a:lnTo>
                <a:lnTo>
                  <a:pt x="3784650" y="3784650"/>
                </a:lnTo>
                <a:lnTo>
                  <a:pt x="0" y="3784650"/>
                </a:lnTo>
                <a:lnTo>
                  <a:pt x="0" y="0"/>
                </a:lnTo>
                <a:close/>
              </a:path>
            </a:pathLst>
          </a:custGeom>
          <a:blipFill>
            <a:blip r:embed="rId3"/>
            <a:stretch>
              <a:fillRect l="0" t="0" r="0" b="0"/>
            </a:stretch>
          </a:blipFill>
        </p:spPr>
      </p:sp>
      <p:sp>
        <p:nvSpPr>
          <p:cNvPr name="TextBox 4" id="4"/>
          <p:cNvSpPr txBox="true"/>
          <p:nvPr/>
        </p:nvSpPr>
        <p:spPr>
          <a:xfrm rot="0">
            <a:off x="4438054" y="1248318"/>
            <a:ext cx="8983266" cy="1342798"/>
          </a:xfrm>
          <a:prstGeom prst="rect">
            <a:avLst/>
          </a:prstGeom>
        </p:spPr>
        <p:txBody>
          <a:bodyPr anchor="t" rtlCol="false" tIns="0" lIns="0" bIns="0" rIns="0">
            <a:spAutoFit/>
          </a:bodyPr>
          <a:lstStyle/>
          <a:p>
            <a:pPr algn="ctr">
              <a:lnSpc>
                <a:spcPts val="11037"/>
              </a:lnSpc>
              <a:spcBef>
                <a:spcPct val="0"/>
              </a:spcBef>
            </a:pPr>
            <a:r>
              <a:rPr lang="en-US" b="true" sz="7883">
                <a:solidFill>
                  <a:srgbClr val="000000"/>
                </a:solidFill>
                <a:latin typeface="Open Sans Bold"/>
                <a:ea typeface="Open Sans Bold"/>
                <a:cs typeface="Open Sans Bold"/>
                <a:sym typeface="Open Sans Bold"/>
              </a:rPr>
              <a:t>Número de Épicas</a:t>
            </a:r>
          </a:p>
        </p:txBody>
      </p:sp>
      <p:sp>
        <p:nvSpPr>
          <p:cNvPr name="TextBox 5" id="5"/>
          <p:cNvSpPr txBox="true"/>
          <p:nvPr/>
        </p:nvSpPr>
        <p:spPr>
          <a:xfrm rot="0">
            <a:off x="3141464" y="4341178"/>
            <a:ext cx="12005072" cy="863587"/>
          </a:xfrm>
          <a:prstGeom prst="rect">
            <a:avLst/>
          </a:prstGeom>
        </p:spPr>
        <p:txBody>
          <a:bodyPr anchor="t" rtlCol="false" tIns="0" lIns="0" bIns="0" rIns="0">
            <a:spAutoFit/>
          </a:bodyPr>
          <a:lstStyle/>
          <a:p>
            <a:pPr algn="ctr" marL="1079611" indent="-539805" lvl="1">
              <a:lnSpc>
                <a:spcPts val="7000"/>
              </a:lnSpc>
              <a:buFont typeface="Arial"/>
              <a:buChar char="•"/>
            </a:pPr>
            <a:r>
              <a:rPr lang="en-US" b="true" sz="5000">
                <a:solidFill>
                  <a:srgbClr val="000000"/>
                </a:solidFill>
                <a:latin typeface="Open Sans Bold"/>
                <a:ea typeface="Open Sans Bold"/>
                <a:cs typeface="Open Sans Bold"/>
                <a:sym typeface="Open Sans Bold"/>
              </a:rPr>
              <a:t>Epica 1: PLAN DE ENTRENAMIENTO</a:t>
            </a:r>
          </a:p>
        </p:txBody>
      </p:sp>
      <p:sp>
        <p:nvSpPr>
          <p:cNvPr name="TextBox 6" id="6"/>
          <p:cNvSpPr txBox="true"/>
          <p:nvPr/>
        </p:nvSpPr>
        <p:spPr>
          <a:xfrm rot="0">
            <a:off x="3244850" y="6123325"/>
            <a:ext cx="10325100" cy="863587"/>
          </a:xfrm>
          <a:prstGeom prst="rect">
            <a:avLst/>
          </a:prstGeom>
        </p:spPr>
        <p:txBody>
          <a:bodyPr anchor="t" rtlCol="false" tIns="0" lIns="0" bIns="0" rIns="0">
            <a:spAutoFit/>
          </a:bodyPr>
          <a:lstStyle/>
          <a:p>
            <a:pPr algn="ctr" marL="1079611" indent="-539805" lvl="1">
              <a:lnSpc>
                <a:spcPts val="7000"/>
              </a:lnSpc>
              <a:buFont typeface="Arial"/>
              <a:buChar char="•"/>
            </a:pPr>
            <a:r>
              <a:rPr lang="en-US" b="true" sz="5000">
                <a:solidFill>
                  <a:srgbClr val="000000"/>
                </a:solidFill>
                <a:latin typeface="Open Sans Bold"/>
                <a:ea typeface="Open Sans Bold"/>
                <a:cs typeface="Open Sans Bold"/>
                <a:sym typeface="Open Sans Bold"/>
              </a:rPr>
              <a:t>Epica 2: CUENTA Y ACTIVIDAD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37118" y="2591116"/>
            <a:ext cx="9379315" cy="4016390"/>
          </a:xfrm>
          <a:custGeom>
            <a:avLst/>
            <a:gdLst/>
            <a:ahLst/>
            <a:cxnLst/>
            <a:rect r="r" b="b" t="t" l="l"/>
            <a:pathLst>
              <a:path h="4016390" w="9379315">
                <a:moveTo>
                  <a:pt x="0" y="0"/>
                </a:moveTo>
                <a:lnTo>
                  <a:pt x="9379315" y="0"/>
                </a:lnTo>
                <a:lnTo>
                  <a:pt x="9379315" y="4016390"/>
                </a:lnTo>
                <a:lnTo>
                  <a:pt x="0" y="4016390"/>
                </a:lnTo>
                <a:lnTo>
                  <a:pt x="0" y="0"/>
                </a:lnTo>
                <a:close/>
              </a:path>
            </a:pathLst>
          </a:custGeom>
          <a:blipFill>
            <a:blip r:embed="rId2">
              <a:alphaModFix amt="7999"/>
            </a:blip>
            <a:stretch>
              <a:fillRect l="0" t="0" r="0" b="0"/>
            </a:stretch>
          </a:blipFill>
        </p:spPr>
      </p:sp>
      <p:sp>
        <p:nvSpPr>
          <p:cNvPr name="Freeform 3" id="3"/>
          <p:cNvSpPr/>
          <p:nvPr/>
        </p:nvSpPr>
        <p:spPr>
          <a:xfrm flipH="false" flipV="false" rot="0">
            <a:off x="0" y="0"/>
            <a:ext cx="3784650" cy="3784650"/>
          </a:xfrm>
          <a:custGeom>
            <a:avLst/>
            <a:gdLst/>
            <a:ahLst/>
            <a:cxnLst/>
            <a:rect r="r" b="b" t="t" l="l"/>
            <a:pathLst>
              <a:path h="3784650" w="3784650">
                <a:moveTo>
                  <a:pt x="0" y="0"/>
                </a:moveTo>
                <a:lnTo>
                  <a:pt x="3784650" y="0"/>
                </a:lnTo>
                <a:lnTo>
                  <a:pt x="3784650" y="3784650"/>
                </a:lnTo>
                <a:lnTo>
                  <a:pt x="0" y="3784650"/>
                </a:lnTo>
                <a:lnTo>
                  <a:pt x="0" y="0"/>
                </a:lnTo>
                <a:close/>
              </a:path>
            </a:pathLst>
          </a:custGeom>
          <a:blipFill>
            <a:blip r:embed="rId3"/>
            <a:stretch>
              <a:fillRect l="0" t="0" r="0" b="0"/>
            </a:stretch>
          </a:blipFill>
        </p:spPr>
      </p:sp>
      <p:sp>
        <p:nvSpPr>
          <p:cNvPr name="Freeform 4" id="4"/>
          <p:cNvSpPr/>
          <p:nvPr/>
        </p:nvSpPr>
        <p:spPr>
          <a:xfrm flipH="false" flipV="false" rot="0">
            <a:off x="2370409" y="2484861"/>
            <a:ext cx="15366975" cy="7058536"/>
          </a:xfrm>
          <a:custGeom>
            <a:avLst/>
            <a:gdLst/>
            <a:ahLst/>
            <a:cxnLst/>
            <a:rect r="r" b="b" t="t" l="l"/>
            <a:pathLst>
              <a:path h="7058536" w="15366975">
                <a:moveTo>
                  <a:pt x="0" y="0"/>
                </a:moveTo>
                <a:lnTo>
                  <a:pt x="15366975" y="0"/>
                </a:lnTo>
                <a:lnTo>
                  <a:pt x="15366975" y="7058536"/>
                </a:lnTo>
                <a:lnTo>
                  <a:pt x="0" y="7058536"/>
                </a:lnTo>
                <a:lnTo>
                  <a:pt x="0" y="0"/>
                </a:lnTo>
                <a:close/>
              </a:path>
            </a:pathLst>
          </a:custGeom>
          <a:blipFill>
            <a:blip r:embed="rId4"/>
            <a:stretch>
              <a:fillRect l="-303" t="0" r="-303" b="-1541"/>
            </a:stretch>
          </a:blipFill>
        </p:spPr>
      </p:sp>
      <p:sp>
        <p:nvSpPr>
          <p:cNvPr name="TextBox 5" id="5"/>
          <p:cNvSpPr txBox="true"/>
          <p:nvPr/>
        </p:nvSpPr>
        <p:spPr>
          <a:xfrm rot="0">
            <a:off x="3784650" y="156060"/>
            <a:ext cx="11182683" cy="2183536"/>
          </a:xfrm>
          <a:prstGeom prst="rect">
            <a:avLst/>
          </a:prstGeom>
        </p:spPr>
        <p:txBody>
          <a:bodyPr anchor="t" rtlCol="false" tIns="0" lIns="0" bIns="0" rIns="0">
            <a:spAutoFit/>
          </a:bodyPr>
          <a:lstStyle/>
          <a:p>
            <a:pPr algn="ctr">
              <a:lnSpc>
                <a:spcPts val="8797"/>
              </a:lnSpc>
              <a:spcBef>
                <a:spcPct val="0"/>
              </a:spcBef>
            </a:pPr>
            <a:r>
              <a:rPr lang="en-US" b="true" sz="6284">
                <a:solidFill>
                  <a:srgbClr val="000000"/>
                </a:solidFill>
                <a:latin typeface="Open Sans Bold"/>
                <a:ea typeface="Open Sans Bold"/>
                <a:cs typeface="Open Sans Bold"/>
                <a:sym typeface="Open Sans Bold"/>
              </a:rPr>
              <a:t>Número de Historias de Usuario generadas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37118" y="2591116"/>
            <a:ext cx="9379315" cy="4016390"/>
          </a:xfrm>
          <a:custGeom>
            <a:avLst/>
            <a:gdLst/>
            <a:ahLst/>
            <a:cxnLst/>
            <a:rect r="r" b="b" t="t" l="l"/>
            <a:pathLst>
              <a:path h="4016390" w="9379315">
                <a:moveTo>
                  <a:pt x="0" y="0"/>
                </a:moveTo>
                <a:lnTo>
                  <a:pt x="9379315" y="0"/>
                </a:lnTo>
                <a:lnTo>
                  <a:pt x="9379315" y="4016390"/>
                </a:lnTo>
                <a:lnTo>
                  <a:pt x="0" y="4016390"/>
                </a:lnTo>
                <a:lnTo>
                  <a:pt x="0" y="0"/>
                </a:lnTo>
                <a:close/>
              </a:path>
            </a:pathLst>
          </a:custGeom>
          <a:blipFill>
            <a:blip r:embed="rId2">
              <a:alphaModFix amt="7999"/>
            </a:blip>
            <a:stretch>
              <a:fillRect l="0" t="0" r="0" b="0"/>
            </a:stretch>
          </a:blipFill>
        </p:spPr>
      </p:sp>
      <p:sp>
        <p:nvSpPr>
          <p:cNvPr name="Freeform 3" id="3"/>
          <p:cNvSpPr/>
          <p:nvPr/>
        </p:nvSpPr>
        <p:spPr>
          <a:xfrm flipH="false" flipV="false" rot="0">
            <a:off x="0" y="0"/>
            <a:ext cx="3784650" cy="3784650"/>
          </a:xfrm>
          <a:custGeom>
            <a:avLst/>
            <a:gdLst/>
            <a:ahLst/>
            <a:cxnLst/>
            <a:rect r="r" b="b" t="t" l="l"/>
            <a:pathLst>
              <a:path h="3784650" w="3784650">
                <a:moveTo>
                  <a:pt x="0" y="0"/>
                </a:moveTo>
                <a:lnTo>
                  <a:pt x="3784650" y="0"/>
                </a:lnTo>
                <a:lnTo>
                  <a:pt x="3784650" y="3784650"/>
                </a:lnTo>
                <a:lnTo>
                  <a:pt x="0" y="3784650"/>
                </a:lnTo>
                <a:lnTo>
                  <a:pt x="0" y="0"/>
                </a:lnTo>
                <a:close/>
              </a:path>
            </a:pathLst>
          </a:custGeom>
          <a:blipFill>
            <a:blip r:embed="rId3"/>
            <a:stretch>
              <a:fillRect l="0" t="0" r="0" b="0"/>
            </a:stretch>
          </a:blipFill>
        </p:spPr>
      </p:sp>
      <p:sp>
        <p:nvSpPr>
          <p:cNvPr name="Freeform 4" id="4"/>
          <p:cNvSpPr/>
          <p:nvPr/>
        </p:nvSpPr>
        <p:spPr>
          <a:xfrm flipH="false" flipV="false" rot="0">
            <a:off x="12402762" y="4330306"/>
            <a:ext cx="1156086" cy="1156086"/>
          </a:xfrm>
          <a:custGeom>
            <a:avLst/>
            <a:gdLst/>
            <a:ahLst/>
            <a:cxnLst/>
            <a:rect r="r" b="b" t="t" l="l"/>
            <a:pathLst>
              <a:path h="1156086" w="1156086">
                <a:moveTo>
                  <a:pt x="0" y="0"/>
                </a:moveTo>
                <a:lnTo>
                  <a:pt x="1156087" y="0"/>
                </a:lnTo>
                <a:lnTo>
                  <a:pt x="1156087" y="1156086"/>
                </a:lnTo>
                <a:lnTo>
                  <a:pt x="0" y="1156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538100" y="5920841"/>
            <a:ext cx="966040" cy="966040"/>
          </a:xfrm>
          <a:custGeom>
            <a:avLst/>
            <a:gdLst/>
            <a:ahLst/>
            <a:cxnLst/>
            <a:rect r="r" b="b" t="t" l="l"/>
            <a:pathLst>
              <a:path h="966040" w="966040">
                <a:moveTo>
                  <a:pt x="0" y="0"/>
                </a:moveTo>
                <a:lnTo>
                  <a:pt x="966040" y="0"/>
                </a:lnTo>
                <a:lnTo>
                  <a:pt x="966040" y="966040"/>
                </a:lnTo>
                <a:lnTo>
                  <a:pt x="0" y="966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784650" y="490273"/>
            <a:ext cx="12521328" cy="2041295"/>
          </a:xfrm>
          <a:prstGeom prst="rect">
            <a:avLst/>
          </a:prstGeom>
        </p:spPr>
        <p:txBody>
          <a:bodyPr anchor="t" rtlCol="false" tIns="0" lIns="0" bIns="0" rIns="0">
            <a:spAutoFit/>
          </a:bodyPr>
          <a:lstStyle/>
          <a:p>
            <a:pPr algn="ctr">
              <a:lnSpc>
                <a:spcPts val="8237"/>
              </a:lnSpc>
              <a:spcBef>
                <a:spcPct val="0"/>
              </a:spcBef>
            </a:pPr>
            <a:r>
              <a:rPr lang="en-US" b="true" sz="5884">
                <a:solidFill>
                  <a:srgbClr val="000000"/>
                </a:solidFill>
                <a:latin typeface="Open Sans Bold"/>
                <a:ea typeface="Open Sans Bold"/>
                <a:cs typeface="Open Sans Bold"/>
                <a:sym typeface="Open Sans Bold"/>
              </a:rPr>
              <a:t>Número de Test Cases (¿Cuantos están ok? ¿Cuántos tienen bugs?</a:t>
            </a:r>
          </a:p>
        </p:txBody>
      </p:sp>
      <p:sp>
        <p:nvSpPr>
          <p:cNvPr name="TextBox 7" id="7"/>
          <p:cNvSpPr txBox="true"/>
          <p:nvPr/>
        </p:nvSpPr>
        <p:spPr>
          <a:xfrm rot="0">
            <a:off x="5749900" y="4312603"/>
            <a:ext cx="6788200" cy="2574279"/>
          </a:xfrm>
          <a:prstGeom prst="rect">
            <a:avLst/>
          </a:prstGeom>
        </p:spPr>
        <p:txBody>
          <a:bodyPr anchor="t" rtlCol="false" tIns="0" lIns="0" bIns="0" rIns="0">
            <a:spAutoFit/>
          </a:bodyPr>
          <a:lstStyle/>
          <a:p>
            <a:pPr algn="ctr">
              <a:lnSpc>
                <a:spcPts val="10360"/>
              </a:lnSpc>
            </a:pPr>
            <a:r>
              <a:rPr lang="en-US" sz="7400" b="true">
                <a:solidFill>
                  <a:srgbClr val="000000"/>
                </a:solidFill>
                <a:latin typeface="Open Sans Bold"/>
                <a:ea typeface="Open Sans Bold"/>
                <a:cs typeface="Open Sans Bold"/>
                <a:sym typeface="Open Sans Bold"/>
              </a:rPr>
              <a:t>15 TC PASAN</a:t>
            </a:r>
          </a:p>
          <a:p>
            <a:pPr algn="ctr">
              <a:lnSpc>
                <a:spcPts val="10360"/>
              </a:lnSpc>
            </a:pPr>
            <a:r>
              <a:rPr lang="en-US" sz="7400" b="true">
                <a:solidFill>
                  <a:srgbClr val="000000"/>
                </a:solidFill>
                <a:latin typeface="Open Sans Bold"/>
                <a:ea typeface="Open Sans Bold"/>
                <a:cs typeface="Open Sans Bold"/>
                <a:sym typeface="Open Sans Bold"/>
              </a:rPr>
              <a:t>1TC INVALIDO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37118" y="2591116"/>
            <a:ext cx="9379315" cy="4016390"/>
          </a:xfrm>
          <a:custGeom>
            <a:avLst/>
            <a:gdLst/>
            <a:ahLst/>
            <a:cxnLst/>
            <a:rect r="r" b="b" t="t" l="l"/>
            <a:pathLst>
              <a:path h="4016390" w="9379315">
                <a:moveTo>
                  <a:pt x="0" y="0"/>
                </a:moveTo>
                <a:lnTo>
                  <a:pt x="9379315" y="0"/>
                </a:lnTo>
                <a:lnTo>
                  <a:pt x="9379315" y="4016390"/>
                </a:lnTo>
                <a:lnTo>
                  <a:pt x="0" y="4016390"/>
                </a:lnTo>
                <a:lnTo>
                  <a:pt x="0" y="0"/>
                </a:lnTo>
                <a:close/>
              </a:path>
            </a:pathLst>
          </a:custGeom>
          <a:blipFill>
            <a:blip r:embed="rId2">
              <a:alphaModFix amt="7999"/>
            </a:blip>
            <a:stretch>
              <a:fillRect l="0" t="0" r="0" b="0"/>
            </a:stretch>
          </a:blipFill>
        </p:spPr>
      </p:sp>
      <p:sp>
        <p:nvSpPr>
          <p:cNvPr name="Freeform 3" id="3"/>
          <p:cNvSpPr/>
          <p:nvPr/>
        </p:nvSpPr>
        <p:spPr>
          <a:xfrm flipH="false" flipV="false" rot="0">
            <a:off x="0" y="0"/>
            <a:ext cx="3784650" cy="3784650"/>
          </a:xfrm>
          <a:custGeom>
            <a:avLst/>
            <a:gdLst/>
            <a:ahLst/>
            <a:cxnLst/>
            <a:rect r="r" b="b" t="t" l="l"/>
            <a:pathLst>
              <a:path h="3784650" w="3784650">
                <a:moveTo>
                  <a:pt x="0" y="0"/>
                </a:moveTo>
                <a:lnTo>
                  <a:pt x="3784650" y="0"/>
                </a:lnTo>
                <a:lnTo>
                  <a:pt x="3784650" y="3784650"/>
                </a:lnTo>
                <a:lnTo>
                  <a:pt x="0" y="3784650"/>
                </a:lnTo>
                <a:lnTo>
                  <a:pt x="0" y="0"/>
                </a:lnTo>
                <a:close/>
              </a:path>
            </a:pathLst>
          </a:custGeom>
          <a:blipFill>
            <a:blip r:embed="rId3"/>
            <a:stretch>
              <a:fillRect l="0" t="0" r="0" b="0"/>
            </a:stretch>
          </a:blipFill>
        </p:spPr>
      </p:sp>
      <p:sp>
        <p:nvSpPr>
          <p:cNvPr name="AutoShape 4" id="4"/>
          <p:cNvSpPr/>
          <p:nvPr/>
        </p:nvSpPr>
        <p:spPr>
          <a:xfrm>
            <a:off x="7403146" y="2591116"/>
            <a:ext cx="6492240" cy="0"/>
          </a:xfrm>
          <a:prstGeom prst="line">
            <a:avLst/>
          </a:prstGeom>
          <a:ln cap="flat" w="38100">
            <a:solidFill>
              <a:srgbClr val="000000"/>
            </a:solidFill>
            <a:prstDash val="solid"/>
            <a:headEnd type="none" len="sm" w="sm"/>
            <a:tailEnd type="none" len="sm" w="sm"/>
          </a:ln>
        </p:spPr>
      </p:sp>
      <p:sp>
        <p:nvSpPr>
          <p:cNvPr name="AutoShape 5" id="5"/>
          <p:cNvSpPr/>
          <p:nvPr/>
        </p:nvSpPr>
        <p:spPr>
          <a:xfrm>
            <a:off x="7403146" y="2943257"/>
            <a:ext cx="64922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4088514" y="6711020"/>
            <a:ext cx="2998973" cy="2998973"/>
          </a:xfrm>
          <a:custGeom>
            <a:avLst/>
            <a:gdLst/>
            <a:ahLst/>
            <a:cxnLst/>
            <a:rect r="r" b="b" t="t" l="l"/>
            <a:pathLst>
              <a:path h="2998973" w="2998973">
                <a:moveTo>
                  <a:pt x="0" y="0"/>
                </a:moveTo>
                <a:lnTo>
                  <a:pt x="2998973" y="0"/>
                </a:lnTo>
                <a:lnTo>
                  <a:pt x="2998973" y="2998972"/>
                </a:lnTo>
                <a:lnTo>
                  <a:pt x="0" y="299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629104" y="724254"/>
            <a:ext cx="12040325" cy="1624100"/>
          </a:xfrm>
          <a:prstGeom prst="rect">
            <a:avLst/>
          </a:prstGeom>
        </p:spPr>
        <p:txBody>
          <a:bodyPr anchor="t" rtlCol="false" tIns="0" lIns="0" bIns="0" rIns="0">
            <a:spAutoFit/>
          </a:bodyPr>
          <a:lstStyle/>
          <a:p>
            <a:pPr algn="ctr">
              <a:lnSpc>
                <a:spcPts val="6557"/>
              </a:lnSpc>
              <a:spcBef>
                <a:spcPct val="0"/>
              </a:spcBef>
            </a:pPr>
            <a:r>
              <a:rPr lang="en-US" b="true" sz="4684">
                <a:solidFill>
                  <a:srgbClr val="000000"/>
                </a:solidFill>
                <a:latin typeface="Open Sans Bold"/>
                <a:ea typeface="Open Sans Bold"/>
                <a:cs typeface="Open Sans Bold"/>
                <a:sym typeface="Open Sans Bold"/>
              </a:rPr>
              <a:t>Número total de Bugs (¿Que Severidad tienen?, y ¿Cuántos bugs críticos?</a:t>
            </a:r>
          </a:p>
        </p:txBody>
      </p:sp>
      <p:sp>
        <p:nvSpPr>
          <p:cNvPr name="TextBox 8" id="8"/>
          <p:cNvSpPr txBox="true"/>
          <p:nvPr/>
        </p:nvSpPr>
        <p:spPr>
          <a:xfrm rot="0">
            <a:off x="3784650" y="3803887"/>
            <a:ext cx="12040325" cy="795425"/>
          </a:xfrm>
          <a:prstGeom prst="rect">
            <a:avLst/>
          </a:prstGeom>
        </p:spPr>
        <p:txBody>
          <a:bodyPr anchor="t" rtlCol="false" tIns="0" lIns="0" bIns="0" rIns="0">
            <a:spAutoFit/>
          </a:bodyPr>
          <a:lstStyle/>
          <a:p>
            <a:pPr algn="ctr">
              <a:lnSpc>
                <a:spcPts val="6557"/>
              </a:lnSpc>
              <a:spcBef>
                <a:spcPct val="0"/>
              </a:spcBef>
            </a:pPr>
            <a:r>
              <a:rPr lang="en-US" b="true" sz="4684">
                <a:solidFill>
                  <a:srgbClr val="000000"/>
                </a:solidFill>
                <a:latin typeface="Open Sans Bold"/>
                <a:ea typeface="Open Sans Bold"/>
                <a:cs typeface="Open Sans Bold"/>
                <a:sym typeface="Open Sans Bold"/>
              </a:rPr>
              <a:t>Numero de bugs: 1</a:t>
            </a:r>
          </a:p>
        </p:txBody>
      </p:sp>
      <p:sp>
        <p:nvSpPr>
          <p:cNvPr name="TextBox 9" id="9"/>
          <p:cNvSpPr txBox="true"/>
          <p:nvPr/>
        </p:nvSpPr>
        <p:spPr>
          <a:xfrm rot="0">
            <a:off x="3806613" y="4513586"/>
            <a:ext cx="12040325" cy="795425"/>
          </a:xfrm>
          <a:prstGeom prst="rect">
            <a:avLst/>
          </a:prstGeom>
        </p:spPr>
        <p:txBody>
          <a:bodyPr anchor="t" rtlCol="false" tIns="0" lIns="0" bIns="0" rIns="0">
            <a:spAutoFit/>
          </a:bodyPr>
          <a:lstStyle/>
          <a:p>
            <a:pPr algn="ctr">
              <a:lnSpc>
                <a:spcPts val="6557"/>
              </a:lnSpc>
              <a:spcBef>
                <a:spcPct val="0"/>
              </a:spcBef>
            </a:pPr>
            <a:r>
              <a:rPr lang="en-US" b="true" sz="4684">
                <a:solidFill>
                  <a:srgbClr val="000000"/>
                </a:solidFill>
                <a:latin typeface="Open Sans Bold"/>
                <a:ea typeface="Open Sans Bold"/>
                <a:cs typeface="Open Sans Bold"/>
                <a:sym typeface="Open Sans Bold"/>
              </a:rPr>
              <a:t>Numero de bugs criticos: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37118" y="2591116"/>
            <a:ext cx="9379315" cy="4016390"/>
          </a:xfrm>
          <a:custGeom>
            <a:avLst/>
            <a:gdLst/>
            <a:ahLst/>
            <a:cxnLst/>
            <a:rect r="r" b="b" t="t" l="l"/>
            <a:pathLst>
              <a:path h="4016390" w="9379315">
                <a:moveTo>
                  <a:pt x="0" y="0"/>
                </a:moveTo>
                <a:lnTo>
                  <a:pt x="9379315" y="0"/>
                </a:lnTo>
                <a:lnTo>
                  <a:pt x="9379315" y="4016390"/>
                </a:lnTo>
                <a:lnTo>
                  <a:pt x="0" y="4016390"/>
                </a:lnTo>
                <a:lnTo>
                  <a:pt x="0" y="0"/>
                </a:lnTo>
                <a:close/>
              </a:path>
            </a:pathLst>
          </a:custGeom>
          <a:blipFill>
            <a:blip r:embed="rId2">
              <a:alphaModFix amt="7999"/>
            </a:blip>
            <a:stretch>
              <a:fillRect l="0" t="0" r="0" b="0"/>
            </a:stretch>
          </a:blipFill>
        </p:spPr>
      </p:sp>
      <p:sp>
        <p:nvSpPr>
          <p:cNvPr name="Freeform 3" id="3"/>
          <p:cNvSpPr/>
          <p:nvPr/>
        </p:nvSpPr>
        <p:spPr>
          <a:xfrm flipH="false" flipV="false" rot="0">
            <a:off x="0" y="0"/>
            <a:ext cx="3784650" cy="3784650"/>
          </a:xfrm>
          <a:custGeom>
            <a:avLst/>
            <a:gdLst/>
            <a:ahLst/>
            <a:cxnLst/>
            <a:rect r="r" b="b" t="t" l="l"/>
            <a:pathLst>
              <a:path h="3784650" w="3784650">
                <a:moveTo>
                  <a:pt x="0" y="0"/>
                </a:moveTo>
                <a:lnTo>
                  <a:pt x="3784650" y="0"/>
                </a:lnTo>
                <a:lnTo>
                  <a:pt x="3784650" y="3784650"/>
                </a:lnTo>
                <a:lnTo>
                  <a:pt x="0" y="3784650"/>
                </a:lnTo>
                <a:lnTo>
                  <a:pt x="0" y="0"/>
                </a:lnTo>
                <a:close/>
              </a:path>
            </a:pathLst>
          </a:custGeom>
          <a:blipFill>
            <a:blip r:embed="rId3"/>
            <a:stretch>
              <a:fillRect l="0" t="0" r="0" b="0"/>
            </a:stretch>
          </a:blipFill>
        </p:spPr>
      </p:sp>
      <p:sp>
        <p:nvSpPr>
          <p:cNvPr name="Freeform 4" id="4"/>
          <p:cNvSpPr/>
          <p:nvPr/>
        </p:nvSpPr>
        <p:spPr>
          <a:xfrm flipH="false" flipV="false" rot="0">
            <a:off x="6795442" y="2070713"/>
            <a:ext cx="4697116" cy="6885642"/>
          </a:xfrm>
          <a:custGeom>
            <a:avLst/>
            <a:gdLst/>
            <a:ahLst/>
            <a:cxnLst/>
            <a:rect r="r" b="b" t="t" l="l"/>
            <a:pathLst>
              <a:path h="6885642" w="4697116">
                <a:moveTo>
                  <a:pt x="0" y="0"/>
                </a:moveTo>
                <a:lnTo>
                  <a:pt x="4697116" y="0"/>
                </a:lnTo>
                <a:lnTo>
                  <a:pt x="4697116" y="6885642"/>
                </a:lnTo>
                <a:lnTo>
                  <a:pt x="0" y="6885642"/>
                </a:lnTo>
                <a:lnTo>
                  <a:pt x="0" y="0"/>
                </a:lnTo>
                <a:close/>
              </a:path>
            </a:pathLst>
          </a:custGeom>
          <a:blipFill>
            <a:blip r:embed="rId4"/>
            <a:stretch>
              <a:fillRect l="0" t="-19409" r="0" b="-32181"/>
            </a:stretch>
          </a:blipFill>
        </p:spPr>
      </p:sp>
      <p:sp>
        <p:nvSpPr>
          <p:cNvPr name="TextBox 5" id="5"/>
          <p:cNvSpPr txBox="true"/>
          <p:nvPr/>
        </p:nvSpPr>
        <p:spPr>
          <a:xfrm rot="0">
            <a:off x="2883336" y="470015"/>
            <a:ext cx="12521328" cy="1003070"/>
          </a:xfrm>
          <a:prstGeom prst="rect">
            <a:avLst/>
          </a:prstGeom>
        </p:spPr>
        <p:txBody>
          <a:bodyPr anchor="t" rtlCol="false" tIns="0" lIns="0" bIns="0" rIns="0">
            <a:spAutoFit/>
          </a:bodyPr>
          <a:lstStyle/>
          <a:p>
            <a:pPr algn="ctr">
              <a:lnSpc>
                <a:spcPts val="8237"/>
              </a:lnSpc>
              <a:spcBef>
                <a:spcPct val="0"/>
              </a:spcBef>
            </a:pPr>
            <a:r>
              <a:rPr lang="en-US" b="true" sz="5884">
                <a:solidFill>
                  <a:srgbClr val="000000"/>
                </a:solidFill>
                <a:latin typeface="Open Sans Bold"/>
                <a:ea typeface="Open Sans Bold"/>
                <a:cs typeface="Open Sans Bold"/>
                <a:sym typeface="Open Sans Bold"/>
              </a:rPr>
              <a:t>Reseña Google Play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804804" y="437221"/>
            <a:ext cx="16678393" cy="941255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DAGP1my2tD0</dc:identifier>
  <dcterms:modified xsi:type="dcterms:W3CDTF">2011-08-01T06:04:30Z</dcterms:modified>
  <cp:revision>1</cp:revision>
  <dc:title>Tipo de App, ¿Que hace la app? ¿Flujo Principal? Número de Épicas Numero de Historias de Usuario generadas Número de Test Cases (¿Cuantos están ok? ¿Cuántos tienen bugs? Número total de Bugs (¿Que Severidad tienen?, y ¿Cuántos bugs críticos? ¿Cuántos bugs</dc:title>
</cp:coreProperties>
</file>